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0" r:id="rId2"/>
    <p:sldId id="371" r:id="rId3"/>
    <p:sldId id="372" r:id="rId4"/>
    <p:sldId id="382" r:id="rId5"/>
    <p:sldId id="373" r:id="rId6"/>
    <p:sldId id="374" r:id="rId7"/>
    <p:sldId id="375" r:id="rId8"/>
    <p:sldId id="376" r:id="rId9"/>
    <p:sldId id="377" r:id="rId10"/>
    <p:sldId id="378" r:id="rId11"/>
    <p:sldId id="379" r:id="rId12"/>
    <p:sldId id="380" r:id="rId13"/>
    <p:sldId id="38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828B-105E-4E31-BEE9-CB1CA65FB718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0C2C-7641-47F8-9141-076343937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55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828B-105E-4E31-BEE9-CB1CA65FB718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0C2C-7641-47F8-9141-076343937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628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828B-105E-4E31-BEE9-CB1CA65FB718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0C2C-7641-47F8-9141-076343937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94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828B-105E-4E31-BEE9-CB1CA65FB718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0C2C-7641-47F8-9141-076343937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473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828B-105E-4E31-BEE9-CB1CA65FB718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0C2C-7641-47F8-9141-076343937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565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828B-105E-4E31-BEE9-CB1CA65FB718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0C2C-7641-47F8-9141-076343937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948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828B-105E-4E31-BEE9-CB1CA65FB718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0C2C-7641-47F8-9141-076343937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418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828B-105E-4E31-BEE9-CB1CA65FB718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0C2C-7641-47F8-9141-076343937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31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828B-105E-4E31-BEE9-CB1CA65FB718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0C2C-7641-47F8-9141-076343937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076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828B-105E-4E31-BEE9-CB1CA65FB718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0C2C-7641-47F8-9141-076343937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29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D828B-105E-4E31-BEE9-CB1CA65FB718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0C2C-7641-47F8-9141-076343937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190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D828B-105E-4E31-BEE9-CB1CA65FB718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A0C2C-7641-47F8-9141-076343937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528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5%D1%82%D0%B5%D0%BE%D1%80%D0%BE%D0%BB%D0%BE%D0%B3%D0%B8%D1%8F" TargetMode="External"/><Relationship Id="rId7" Type="http://schemas.openxmlformats.org/officeDocument/2006/relationships/image" Target="../media/image7.jpeg"/><Relationship Id="rId2" Type="http://schemas.openxmlformats.org/officeDocument/2006/relationships/hyperlink" Target="https://ru.wikipedia.org/wiki/%D0%92%D0%B5%D0%BA%D1%82%D0%BE%D1%80%D0%BD%D0%B0%D1%8F_%D0%B4%D0%B8%D0%B0%D0%B3%D1%80%D0%B0%D0%BC%D0%BC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0%D1%83%D0%BC%D0%B1" TargetMode="External"/><Relationship Id="rId5" Type="http://schemas.openxmlformats.org/officeDocument/2006/relationships/hyperlink" Target="https://ru.wikipedia.org/wiki/%D0%92%D0%B5%D1%82%D0%B5%D1%80" TargetMode="External"/><Relationship Id="rId4" Type="http://schemas.openxmlformats.org/officeDocument/2006/relationships/hyperlink" Target="https://ru.wikipedia.org/wiki/%D0%9A%D0%BB%D0%B8%D0%BC%D0%B0%D1%82%D0%BE%D0%BB%D0%BE%D0%B3%D0%B8%D1%8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3639" y="244699"/>
            <a:ext cx="11384923" cy="133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6975" y="244699"/>
            <a:ext cx="11101587" cy="6341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highlight>
                  <a:srgbClr val="00FF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Практическое занятие №7 </a:t>
            </a:r>
            <a:r>
              <a:rPr lang="ru-RU" sz="2000" b="1" cap="small" dirty="0">
                <a:highlight>
                  <a:srgbClr val="00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направления летной полосы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Число и направление ВПП зависит от ветрового режима. Ветровой режим - повторяемость ветров определенных направлений и силы.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определении ветрового режима используем 2 допущения: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каждому из 4-х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румбов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(Север,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Северо-восток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Восток, Юго-восток) отнесем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ветры, дующие в пределах прилегающих к нему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полусекторов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величиной угла 22,5 градуса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937" y="3129566"/>
            <a:ext cx="3750905" cy="3357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0611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792419"/>
              </p:ext>
            </p:extLst>
          </p:nvPr>
        </p:nvGraphicFramePr>
        <p:xfrm>
          <a:off x="679622" y="284204"/>
          <a:ext cx="9857997" cy="66355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09266">
                  <a:extLst>
                    <a:ext uri="{9D8B030D-6E8A-4147-A177-3AD203B41FA5}">
                      <a16:colId xmlns:a16="http://schemas.microsoft.com/office/drawing/2014/main" val="3970250649"/>
                    </a:ext>
                  </a:extLst>
                </a:gridCol>
                <a:gridCol w="1436685">
                  <a:extLst>
                    <a:ext uri="{9D8B030D-6E8A-4147-A177-3AD203B41FA5}">
                      <a16:colId xmlns:a16="http://schemas.microsoft.com/office/drawing/2014/main" val="1104846927"/>
                    </a:ext>
                  </a:extLst>
                </a:gridCol>
                <a:gridCol w="1212268">
                  <a:extLst>
                    <a:ext uri="{9D8B030D-6E8A-4147-A177-3AD203B41FA5}">
                      <a16:colId xmlns:a16="http://schemas.microsoft.com/office/drawing/2014/main" val="1605398635"/>
                    </a:ext>
                  </a:extLst>
                </a:gridCol>
                <a:gridCol w="1263504">
                  <a:extLst>
                    <a:ext uri="{9D8B030D-6E8A-4147-A177-3AD203B41FA5}">
                      <a16:colId xmlns:a16="http://schemas.microsoft.com/office/drawing/2014/main" val="2207119785"/>
                    </a:ext>
                  </a:extLst>
                </a:gridCol>
                <a:gridCol w="1263504">
                  <a:extLst>
                    <a:ext uri="{9D8B030D-6E8A-4147-A177-3AD203B41FA5}">
                      <a16:colId xmlns:a16="http://schemas.microsoft.com/office/drawing/2014/main" val="2293398624"/>
                    </a:ext>
                  </a:extLst>
                </a:gridCol>
                <a:gridCol w="1603718">
                  <a:extLst>
                    <a:ext uri="{9D8B030D-6E8A-4147-A177-3AD203B41FA5}">
                      <a16:colId xmlns:a16="http://schemas.microsoft.com/office/drawing/2014/main" val="2830101373"/>
                    </a:ext>
                  </a:extLst>
                </a:gridCol>
                <a:gridCol w="1369052">
                  <a:extLst>
                    <a:ext uri="{9D8B030D-6E8A-4147-A177-3AD203B41FA5}">
                      <a16:colId xmlns:a16="http://schemas.microsoft.com/office/drawing/2014/main" val="1519604973"/>
                    </a:ext>
                  </a:extLst>
                </a:gridCol>
              </a:tblGrid>
              <a:tr h="524008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W, м/с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повторяемость в направлениях, %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Сумм.повторя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емость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скорости, 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2000" b="1" dirty="0" smtClean="0">
                          <a:solidFill>
                            <a:srgbClr val="000000"/>
                          </a:solidFill>
                          <a:effectLst/>
                        </a:rPr>
                        <a:t>α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</a:rPr>
                        <a:t>max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скорости, град.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extLst>
                  <a:ext uri="{0D108BD9-81ED-4DB2-BD59-A6C34878D82A}">
                    <a16:rowId xmlns:a16="http://schemas.microsoft.com/office/drawing/2014/main" val="3598099322"/>
                  </a:ext>
                </a:extLst>
              </a:tr>
              <a:tr h="13726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С-Ю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Ю-С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СВ-ЮЗ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ЮЗ-СВ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В-З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З-В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СЗ-ЮВ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ЮВ-СЗ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5762419"/>
                  </a:ext>
                </a:extLst>
              </a:tr>
              <a:tr h="47160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17,6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33,5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extLst>
                  <a:ext uri="{0D108BD9-81ED-4DB2-BD59-A6C34878D82A}">
                    <a16:rowId xmlns:a16="http://schemas.microsoft.com/office/drawing/2014/main" val="1784044632"/>
                  </a:ext>
                </a:extLst>
              </a:tr>
              <a:tr h="47160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6-9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7,6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31,8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extLst>
                  <a:ext uri="{0D108BD9-81ED-4DB2-BD59-A6C34878D82A}">
                    <a16:rowId xmlns:a16="http://schemas.microsoft.com/office/drawing/2014/main" val="713168156"/>
                  </a:ext>
                </a:extLst>
              </a:tr>
              <a:tr h="47160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9-12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14,3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27,4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extLst>
                  <a:ext uri="{0D108BD9-81ED-4DB2-BD59-A6C34878D82A}">
                    <a16:rowId xmlns:a16="http://schemas.microsoft.com/office/drawing/2014/main" val="207395929"/>
                  </a:ext>
                </a:extLst>
              </a:tr>
              <a:tr h="47160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12-15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extLst>
                  <a:ext uri="{0D108BD9-81ED-4DB2-BD59-A6C34878D82A}">
                    <a16:rowId xmlns:a16="http://schemas.microsoft.com/office/drawing/2014/main" val="1674861098"/>
                  </a:ext>
                </a:extLst>
              </a:tr>
              <a:tr h="47160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15-18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extLst>
                  <a:ext uri="{0D108BD9-81ED-4DB2-BD59-A6C34878D82A}">
                    <a16:rowId xmlns:a16="http://schemas.microsoft.com/office/drawing/2014/main" val="2654902822"/>
                  </a:ext>
                </a:extLst>
              </a:tr>
              <a:tr h="14664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Сумм.повторяемость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.-ям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29,1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13,2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40,5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extLst>
                  <a:ext uri="{0D108BD9-81ED-4DB2-BD59-A6C34878D82A}">
                    <a16:rowId xmlns:a16="http://schemas.microsoft.com/office/drawing/2014/main" val="3519888321"/>
                  </a:ext>
                </a:extLst>
              </a:tr>
              <a:tr h="85349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Pw&gt;W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расч</a:t>
                      </a:r>
                      <a:endParaRPr lang="ru-RU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25" marR="65225" marT="0" marB="0"/>
                </a:tc>
                <a:extLst>
                  <a:ext uri="{0D108BD9-81ED-4DB2-BD59-A6C34878D82A}">
                    <a16:rowId xmlns:a16="http://schemas.microsoft.com/office/drawing/2014/main" val="6884480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1878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670" y="593124"/>
            <a:ext cx="10120184" cy="572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200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049" y="333633"/>
            <a:ext cx="10799805" cy="589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040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968" y="444842"/>
            <a:ext cx="10392032" cy="572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98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248" y="579548"/>
            <a:ext cx="10753859" cy="558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447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1673" y="412125"/>
            <a:ext cx="10676585" cy="6994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Они приведены в таблице 1.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1 - Расчетные скорости бокового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560963"/>
              </p:ext>
            </p:extLst>
          </p:nvPr>
        </p:nvGraphicFramePr>
        <p:xfrm>
          <a:off x="1359302" y="1661295"/>
          <a:ext cx="9989820" cy="163694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496672">
                  <a:extLst>
                    <a:ext uri="{9D8B030D-6E8A-4147-A177-3AD203B41FA5}">
                      <a16:colId xmlns:a16="http://schemas.microsoft.com/office/drawing/2014/main" val="2066048129"/>
                    </a:ext>
                  </a:extLst>
                </a:gridCol>
                <a:gridCol w="2497716">
                  <a:extLst>
                    <a:ext uri="{9D8B030D-6E8A-4147-A177-3AD203B41FA5}">
                      <a16:colId xmlns:a16="http://schemas.microsoft.com/office/drawing/2014/main" val="1935969514"/>
                    </a:ext>
                  </a:extLst>
                </a:gridCol>
                <a:gridCol w="2497716">
                  <a:extLst>
                    <a:ext uri="{9D8B030D-6E8A-4147-A177-3AD203B41FA5}">
                      <a16:colId xmlns:a16="http://schemas.microsoft.com/office/drawing/2014/main" val="1248319838"/>
                    </a:ext>
                  </a:extLst>
                </a:gridCol>
                <a:gridCol w="2497716">
                  <a:extLst>
                    <a:ext uri="{9D8B030D-6E8A-4147-A177-3AD203B41FA5}">
                      <a16:colId xmlns:a16="http://schemas.microsoft.com/office/drawing/2014/main" val="216905797"/>
                    </a:ext>
                  </a:extLst>
                </a:gridCol>
              </a:tblGrid>
              <a:tr h="6311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Класс АД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А, Б, В,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Г, Д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2985880"/>
                  </a:ext>
                </a:extLst>
              </a:tr>
              <a:tr h="6311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 </a:t>
                      </a:r>
                      <a:r>
                        <a:rPr kumimoji="0" lang="ru-RU" sz="2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расч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42331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0067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443" y="790832"/>
            <a:ext cx="9316995" cy="501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286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524" y="798490"/>
            <a:ext cx="10619339" cy="450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023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546" y="248897"/>
            <a:ext cx="10964074" cy="457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17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265" y="210065"/>
            <a:ext cx="10985157" cy="656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736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903" y="222422"/>
            <a:ext cx="10824519" cy="7709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практике ветровая загрузка рассчитывается по данным розы ветров для 8 или 16 румбов с использованием данных наблюдений ближайшей к аэродрому метеорологической станций за возможно длительный период, но не менее чем за 5 лет.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Роза ветров —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 tooltip="Векторная диаграмма"/>
              </a:rPr>
              <a:t>векторная диаграмма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характеризующая 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 tooltip="Метеорология"/>
              </a:rPr>
              <a:t>метеорологии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 tooltip="Климатология"/>
              </a:rPr>
              <a:t>климатологии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режим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 tooltip="Ветер"/>
              </a:rPr>
              <a:t>ветра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данном месте по многолетним наблюдениям. Выглядит как многоугольник, у которого длины лучей, расходящихся от центра диаграммы в разных направлениях (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 tooltip="Румб"/>
              </a:rPr>
              <a:t>румбах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горизонта), пропорциональны повторяемости ветров этих направлений («откуда» дует ветер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461010" algn="l"/>
              </a:tabLs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upload.wikimedia.org/wikipedia/commons/7/70/Wind_rose_plot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8043" y="3311610"/>
            <a:ext cx="5918887" cy="37070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7607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898" y="790831"/>
            <a:ext cx="10602098" cy="454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8309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</TotalTime>
  <Words>160</Words>
  <Application>Microsoft Office PowerPoint</Application>
  <PresentationFormat>Широкоэкранный</PresentationFormat>
  <Paragraphs>121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209</cp:revision>
  <dcterms:created xsi:type="dcterms:W3CDTF">2020-06-02T16:39:13Z</dcterms:created>
  <dcterms:modified xsi:type="dcterms:W3CDTF">2020-12-01T23:06:45Z</dcterms:modified>
</cp:coreProperties>
</file>